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967" r:id="rId2"/>
    <p:sldId id="952" r:id="rId3"/>
    <p:sldId id="861" r:id="rId4"/>
    <p:sldId id="862" r:id="rId5"/>
    <p:sldId id="863" r:id="rId6"/>
    <p:sldId id="753" r:id="rId7"/>
    <p:sldId id="674" r:id="rId8"/>
    <p:sldId id="675" r:id="rId9"/>
    <p:sldId id="676" r:id="rId10"/>
    <p:sldId id="678" r:id="rId11"/>
    <p:sldId id="932" r:id="rId12"/>
    <p:sldId id="900" r:id="rId13"/>
    <p:sldId id="901" r:id="rId14"/>
    <p:sldId id="969" r:id="rId15"/>
    <p:sldId id="844" r:id="rId16"/>
    <p:sldId id="847" r:id="rId17"/>
    <p:sldId id="848" r:id="rId18"/>
    <p:sldId id="971" r:id="rId19"/>
    <p:sldId id="949" r:id="rId20"/>
    <p:sldId id="950" r:id="rId21"/>
    <p:sldId id="951" r:id="rId22"/>
    <p:sldId id="964" r:id="rId23"/>
    <p:sldId id="855" r:id="rId24"/>
    <p:sldId id="965" r:id="rId25"/>
    <p:sldId id="868" r:id="rId26"/>
    <p:sldId id="948" r:id="rId27"/>
    <p:sldId id="902" r:id="rId28"/>
    <p:sldId id="976" r:id="rId29"/>
    <p:sldId id="975" r:id="rId30"/>
    <p:sldId id="978" r:id="rId31"/>
    <p:sldId id="979" r:id="rId32"/>
    <p:sldId id="980" r:id="rId33"/>
    <p:sldId id="937" r:id="rId34"/>
    <p:sldId id="938" r:id="rId35"/>
    <p:sldId id="906" r:id="rId36"/>
    <p:sldId id="942" r:id="rId37"/>
    <p:sldId id="940" r:id="rId38"/>
    <p:sldId id="943" r:id="rId39"/>
    <p:sldId id="981" r:id="rId40"/>
    <p:sldId id="944" r:id="rId41"/>
    <p:sldId id="910" r:id="rId42"/>
    <p:sldId id="912" r:id="rId43"/>
    <p:sldId id="946" r:id="rId44"/>
    <p:sldId id="947" r:id="rId45"/>
    <p:sldId id="832" r:id="rId46"/>
    <p:sldId id="982" r:id="rId47"/>
    <p:sldId id="983" r:id="rId48"/>
    <p:sldId id="962" r:id="rId49"/>
    <p:sldId id="984" r:id="rId50"/>
    <p:sldId id="961" r:id="rId51"/>
    <p:sldId id="956" r:id="rId52"/>
    <p:sldId id="985" r:id="rId53"/>
    <p:sldId id="963" r:id="rId54"/>
    <p:sldId id="960" r:id="rId55"/>
    <p:sldId id="966" r:id="rId56"/>
    <p:sldId id="834" r:id="rId57"/>
    <p:sldId id="957" r:id="rId58"/>
    <p:sldId id="831" r:id="rId59"/>
    <p:sldId id="835" r:id="rId6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568" autoAdjust="0"/>
    <p:restoredTop sz="75202" autoAdjust="0"/>
  </p:normalViewPr>
  <p:slideViewPr>
    <p:cSldViewPr>
      <p:cViewPr>
        <p:scale>
          <a:sx n="130" d="100"/>
          <a:sy n="130" d="100"/>
        </p:scale>
        <p:origin x="808" y="5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8025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28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01713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595267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62238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34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974774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35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0359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38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42488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39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809161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63251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41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990734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44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5205831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8035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8951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48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261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85838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047329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92019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711524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72186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54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403509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25005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18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61541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79068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58621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680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4" Type="http://schemas.openxmlformats.org/officeDocument/2006/relationships/image" Target="../media/image35.jpg"/><Relationship Id="rId5" Type="http://schemas.openxmlformats.org/officeDocument/2006/relationships/image" Target="../media/image36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jpeg"/><Relationship Id="rId12" Type="http://schemas.openxmlformats.org/officeDocument/2006/relationships/image" Target="../media/image21.jpg"/><Relationship Id="rId13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pn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0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Distributed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600" b="0" dirty="0" smtClean="0">
                <a:solidFill>
                  <a:schemeClr val="bg2"/>
                </a:solidFill>
                <a:latin typeface="Gill Sans"/>
                <a:cs typeface="Gill Sans"/>
              </a:rPr>
              <a:t>Part 1: MapReduce Algorithm Design (1/4)</a:t>
            </a:r>
            <a:endParaRPr lang="en-US" sz="26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451/651 431/631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2018)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January 4, 2018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/bigdata-2018w/</a:t>
            </a:r>
          </a:p>
        </p:txBody>
      </p:sp>
      <p:pic>
        <p:nvPicPr>
          <p:cNvPr id="2" name="Picture 1" descr="waterlo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8360" y="381000"/>
            <a:ext cx="2910840" cy="71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44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8200" y="-38546"/>
            <a:ext cx="10249729" cy="689654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232802" y="76200"/>
            <a:ext cx="3062525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Business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048000" y="762000"/>
            <a:ext cx="36576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Data-driven decisions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Data-driven products</a:t>
            </a: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err="1" smtClean="0"/>
              <a:t>Wikiedia</a:t>
            </a:r>
            <a:r>
              <a:rPr lang="en-US" sz="1000" b="0" dirty="0" smtClean="0"/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10891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430000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smtClean="0"/>
              <a:t>Guardian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4400" y="1066800"/>
            <a:ext cx="41148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Humans as social sensors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Computational social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science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43400" y="3810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67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is this course about?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  <a:endParaRPr lang="en-US" sz="2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247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Buzzwords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42582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MapReduce, Spark,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Flink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Pig, Dryad, Hive, Dryad,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noSQL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Pregel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Giraph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Storm/Heron 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200" y="1447800"/>
            <a:ext cx="2743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Text: frequency estimation, language models, inverted indexes</a:t>
            </a:r>
          </a:p>
          <a:p>
            <a:endParaRPr lang="en-US" sz="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Graphs: graph traversals, random walks (PageRank) </a:t>
            </a:r>
          </a:p>
          <a:p>
            <a:endParaRPr lang="en-US" sz="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Relational data: SQL, joins, column stores</a:t>
            </a:r>
          </a:p>
          <a:p>
            <a:endParaRPr lang="en-US" sz="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Data mining: hashing, clustering (</a:t>
            </a:r>
            <a:r>
              <a:rPr lang="en-US" sz="1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k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-means), classification, recommendations</a:t>
            </a:r>
          </a:p>
          <a:p>
            <a:endParaRPr lang="en-US" sz="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Streams: probabilistic data structures (Bloom filters, CMS, HLL counters)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20484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data science, data analytics, business intelligence, data warehouses and data lakes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0" y="6167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This course focuses on algorithm design and “thinking at scale”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  <a:endParaRPr lang="en-US" sz="2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4712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648200"/>
            <a:ext cx="4572000" cy="914400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“Core” framework features and algorithm design for batch processing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Analyzing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Text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Analyzing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Graphs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Analyzing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 Relational Data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</a:rPr>
              <a:t>Data Mining and Machine Learning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86000" y="4070706"/>
            <a:ext cx="4572000" cy="501294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 smtClean="0">
                <a:solidFill>
                  <a:sysClr val="windowText" lastClr="000000"/>
                </a:solidFill>
                <a:latin typeface="Gill Sans" charset="0"/>
                <a:ea typeface="Gill Sans" charset="0"/>
                <a:cs typeface="Gill Sans" charset="0"/>
              </a:rPr>
              <a:t>What’s beyond batch processing?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952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7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Tackling Big Data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2777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09800" y="18288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600200" y="29718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3656807" y="2591594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724400" y="2286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2438400" y="2286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352800" y="29718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029200" y="29718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600200" y="41910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352800" y="41910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029200" y="41910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3658394" y="38092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5333207" y="3809206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1905794" y="38092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209800" y="548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3658394" y="50284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4724400" y="47244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438400" y="47244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1752600" y="35814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505200" y="35814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5181600" y="35814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300788" y="1905000"/>
            <a:ext cx="144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248400" y="5329238"/>
            <a:ext cx="163782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Aggregate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566694" y="28567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6567488" y="49133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Divide and Conquer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9688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0" y="58629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the common theme of all of these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challenges?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Parallelization Challenges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78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assign work units to workers?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we have more work units than workers?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workers need to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communicate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partial results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 if workers need to access shared resources?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know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when a worker has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finished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? (Or is simply waiting?)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workers die?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33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Difficult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because: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201656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the order in which workers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run</a:t>
            </a:r>
            <a:r>
              <a:rPr lang="mr-IN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when workers interrupt each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other</a:t>
            </a:r>
            <a:r>
              <a:rPr lang="mr-IN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when workers need to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communicate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partial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results</a:t>
            </a:r>
            <a:r>
              <a:rPr lang="mr-IN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the order in which workers access shared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resources</a:t>
            </a:r>
            <a:r>
              <a:rPr lang="mr-IN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6526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Common Theme?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229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Parallelization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challenges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arise from: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Need to communicate partial results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Need to access shared resources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024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How do we tackle these challenges?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500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(In other words, sharing state)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55198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“Current” Tools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0" y="18722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Basic primitives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0" y="23401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Semaphores (lock, unlock)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Conditional variables (wait, notify, broadcast)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Barriers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0" y="38534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Awareness of Common Problems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0" y="4321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Deadlock, </a:t>
            </a:r>
            <a:r>
              <a:rPr lang="en-US" sz="2000" b="0" kern="0" dirty="0" err="1">
                <a:solidFill>
                  <a:srgbClr val="000000"/>
                </a:solidFill>
                <a:latin typeface="Gill Sans"/>
                <a:cs typeface="Gill Sans"/>
              </a:rPr>
              <a:t>livelock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 race conditions...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Dining philosophers, sleeping barbers, cigarette smokers...</a:t>
            </a:r>
          </a:p>
        </p:txBody>
      </p:sp>
    </p:spTree>
    <p:extLst>
      <p:ext uri="{BB962C8B-B14F-4D97-AF65-F5344CB8AC3E}">
        <p14:creationId xmlns:p14="http://schemas.microsoft.com/office/powerpoint/2010/main" val="100936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96" grpId="0"/>
      <p:bldP spid="9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Agenda for Today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Who am I?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is big data?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big data?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is this course about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Administrivia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2798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“Current” Tools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Programming Models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55" name="Group 41"/>
          <p:cNvGrpSpPr>
            <a:grpSpLocks/>
          </p:cNvGrpSpPr>
          <p:nvPr/>
        </p:nvGrpSpPr>
        <p:grpSpPr bwMode="auto">
          <a:xfrm>
            <a:off x="5776913" y="2027238"/>
            <a:ext cx="1476375" cy="1630362"/>
            <a:chOff x="2667000" y="1524000"/>
            <a:chExt cx="2032346" cy="2243288"/>
          </a:xfrm>
        </p:grpSpPr>
        <p:cxnSp>
          <p:nvCxnSpPr>
            <p:cNvPr id="56" name="Straight Arrow Connector 55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57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0164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Message Passing</a:t>
              </a:r>
            </a:p>
          </p:txBody>
        </p:sp>
        <p:sp>
          <p:nvSpPr>
            <p:cNvPr id="58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59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0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61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2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63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4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65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6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</a:t>
              </a:r>
              <a:r>
                <a:rPr lang="en-US" sz="1200" baseline="-250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67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42"/>
          <p:cNvGrpSpPr>
            <a:grpSpLocks/>
          </p:cNvGrpSpPr>
          <p:nvPr/>
        </p:nvGrpSpPr>
        <p:grpSpPr bwMode="auto">
          <a:xfrm>
            <a:off x="1778794" y="2011529"/>
            <a:ext cx="2005012" cy="1630362"/>
            <a:chOff x="5181600" y="1524000"/>
            <a:chExt cx="2759075" cy="2243288"/>
          </a:xfrm>
        </p:grpSpPr>
        <p:cxnSp>
          <p:nvCxnSpPr>
            <p:cNvPr id="76" name="Straight Arrow Connector 75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77" name="TextBox 76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Shared Memory</a:t>
              </a:r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79" name="Straight Arrow Connector 78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81" name="Straight Arrow Connector 80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83" name="Straight Arrow Connector 82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4" name="TextBox 83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85" name="Straight Arrow Connector 84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90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Memory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Design Patterns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158" name="Group 157"/>
          <p:cNvGrpSpPr/>
          <p:nvPr/>
        </p:nvGrpSpPr>
        <p:grpSpPr>
          <a:xfrm>
            <a:off x="1271954" y="4800600"/>
            <a:ext cx="1471246" cy="1459672"/>
            <a:chOff x="1271954" y="4419600"/>
            <a:chExt cx="1471246" cy="1459672"/>
          </a:xfrm>
        </p:grpSpPr>
        <p:sp>
          <p:nvSpPr>
            <p:cNvPr id="159" name="AutoShape 4"/>
            <p:cNvSpPr>
              <a:spLocks noChangeArrowheads="1"/>
            </p:cNvSpPr>
            <p:nvPr/>
          </p:nvSpPr>
          <p:spPr bwMode="auto">
            <a:xfrm>
              <a:off x="1271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AutoShape 8"/>
            <p:cNvSpPr>
              <a:spLocks noChangeArrowheads="1"/>
            </p:cNvSpPr>
            <p:nvPr/>
          </p:nvSpPr>
          <p:spPr bwMode="auto">
            <a:xfrm>
              <a:off x="1828800" y="4648200"/>
              <a:ext cx="381000" cy="353786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Text Box 14"/>
            <p:cNvSpPr txBox="1">
              <a:spLocks noChangeArrowheads="1"/>
            </p:cNvSpPr>
            <p:nvPr/>
          </p:nvSpPr>
          <p:spPr bwMode="auto">
            <a:xfrm>
              <a:off x="1271954" y="4419600"/>
              <a:ext cx="1471246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coordinator</a:t>
              </a:r>
              <a:endPara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AutoShape 4"/>
            <p:cNvSpPr>
              <a:spLocks noChangeArrowheads="1"/>
            </p:cNvSpPr>
            <p:nvPr/>
          </p:nvSpPr>
          <p:spPr bwMode="auto">
            <a:xfrm>
              <a:off x="1652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AutoShape 4"/>
            <p:cNvSpPr>
              <a:spLocks noChangeArrowheads="1"/>
            </p:cNvSpPr>
            <p:nvPr/>
          </p:nvSpPr>
          <p:spPr bwMode="auto">
            <a:xfrm>
              <a:off x="2033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AutoShape 4"/>
            <p:cNvSpPr>
              <a:spLocks noChangeArrowheads="1"/>
            </p:cNvSpPr>
            <p:nvPr/>
          </p:nvSpPr>
          <p:spPr bwMode="auto">
            <a:xfrm>
              <a:off x="2414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5" name="Straight Arrow Connector 164"/>
            <p:cNvCxnSpPr/>
            <p:nvPr/>
          </p:nvCxnSpPr>
          <p:spPr bwMode="auto">
            <a:xfrm rot="5400000">
              <a:off x="1561682" y="4876382"/>
              <a:ext cx="332014" cy="583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 bwMode="auto">
            <a:xfrm rot="5400000">
              <a:off x="1752182" y="5066882"/>
              <a:ext cx="332014" cy="202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 bwMode="auto">
            <a:xfrm rot="16200000" flipH="1">
              <a:off x="1942681" y="5078604"/>
              <a:ext cx="332014" cy="178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 bwMode="auto">
            <a:xfrm rot="16200000" flipH="1">
              <a:off x="2133181" y="4888104"/>
              <a:ext cx="332014" cy="559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Text Box 14"/>
            <p:cNvSpPr txBox="1">
              <a:spLocks noChangeArrowheads="1"/>
            </p:cNvSpPr>
            <p:nvPr/>
          </p:nvSpPr>
          <p:spPr bwMode="auto">
            <a:xfrm>
              <a:off x="1647092" y="5638800"/>
              <a:ext cx="715108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workers</a:t>
              </a:r>
              <a:endPara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3200400" y="4648200"/>
            <a:ext cx="2743200" cy="1916872"/>
            <a:chOff x="3276600" y="4267200"/>
            <a:chExt cx="2743200" cy="1916872"/>
          </a:xfrm>
        </p:grpSpPr>
        <p:sp>
          <p:nvSpPr>
            <p:cNvPr id="171" name="AutoShape 8"/>
            <p:cNvSpPr>
              <a:spLocks noChangeArrowheads="1"/>
            </p:cNvSpPr>
            <p:nvPr/>
          </p:nvSpPr>
          <p:spPr bwMode="auto">
            <a:xfrm>
              <a:off x="36869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AutoShape 4"/>
            <p:cNvSpPr>
              <a:spLocks noChangeArrowheads="1"/>
            </p:cNvSpPr>
            <p:nvPr/>
          </p:nvSpPr>
          <p:spPr bwMode="auto">
            <a:xfrm>
              <a:off x="42965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 bwMode="auto">
            <a:xfrm>
              <a:off x="4015154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4" name="AutoShape 8"/>
            <p:cNvSpPr>
              <a:spLocks noChangeArrowheads="1"/>
            </p:cNvSpPr>
            <p:nvPr/>
          </p:nvSpPr>
          <p:spPr bwMode="auto">
            <a:xfrm>
              <a:off x="36869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AutoShape 4"/>
            <p:cNvSpPr>
              <a:spLocks noChangeArrowheads="1"/>
            </p:cNvSpPr>
            <p:nvPr/>
          </p:nvSpPr>
          <p:spPr bwMode="auto">
            <a:xfrm>
              <a:off x="42965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6" name="Straight Arrow Connector 175"/>
            <p:cNvCxnSpPr/>
            <p:nvPr/>
          </p:nvCxnSpPr>
          <p:spPr bwMode="auto">
            <a:xfrm>
              <a:off x="4015154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7" name="AutoShape 8"/>
            <p:cNvSpPr>
              <a:spLocks noChangeArrowheads="1"/>
            </p:cNvSpPr>
            <p:nvPr/>
          </p:nvSpPr>
          <p:spPr bwMode="auto">
            <a:xfrm>
              <a:off x="36869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AutoShape 4"/>
            <p:cNvSpPr>
              <a:spLocks noChangeArrowheads="1"/>
            </p:cNvSpPr>
            <p:nvPr/>
          </p:nvSpPr>
          <p:spPr bwMode="auto">
            <a:xfrm>
              <a:off x="42965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9" name="Straight Arrow Connector 178"/>
            <p:cNvCxnSpPr/>
            <p:nvPr/>
          </p:nvCxnSpPr>
          <p:spPr bwMode="auto">
            <a:xfrm>
              <a:off x="4015154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0" name="AutoShape 8"/>
            <p:cNvSpPr>
              <a:spLocks noChangeArrowheads="1"/>
            </p:cNvSpPr>
            <p:nvPr/>
          </p:nvSpPr>
          <p:spPr bwMode="auto">
            <a:xfrm>
              <a:off x="36869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AutoShape 4"/>
            <p:cNvSpPr>
              <a:spLocks noChangeArrowheads="1"/>
            </p:cNvSpPr>
            <p:nvPr/>
          </p:nvSpPr>
          <p:spPr bwMode="auto">
            <a:xfrm>
              <a:off x="42965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82" name="Straight Arrow Connector 181"/>
            <p:cNvCxnSpPr/>
            <p:nvPr/>
          </p:nvCxnSpPr>
          <p:spPr bwMode="auto">
            <a:xfrm>
              <a:off x="4015154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AutoShape 8"/>
            <p:cNvSpPr>
              <a:spLocks noChangeArrowheads="1"/>
            </p:cNvSpPr>
            <p:nvPr/>
          </p:nvSpPr>
          <p:spPr bwMode="auto">
            <a:xfrm>
              <a:off x="4624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AutoShape 4"/>
            <p:cNvSpPr>
              <a:spLocks noChangeArrowheads="1"/>
            </p:cNvSpPr>
            <p:nvPr/>
          </p:nvSpPr>
          <p:spPr bwMode="auto">
            <a:xfrm>
              <a:off x="52343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 bwMode="auto">
            <a:xfrm>
              <a:off x="4953000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AutoShape 8"/>
            <p:cNvSpPr>
              <a:spLocks noChangeArrowheads="1"/>
            </p:cNvSpPr>
            <p:nvPr/>
          </p:nvSpPr>
          <p:spPr bwMode="auto">
            <a:xfrm>
              <a:off x="4624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AutoShape 4"/>
            <p:cNvSpPr>
              <a:spLocks noChangeArrowheads="1"/>
            </p:cNvSpPr>
            <p:nvPr/>
          </p:nvSpPr>
          <p:spPr bwMode="auto">
            <a:xfrm>
              <a:off x="52343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 bwMode="auto">
            <a:xfrm>
              <a:off x="4953000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9" name="AutoShape 8"/>
            <p:cNvSpPr>
              <a:spLocks noChangeArrowheads="1"/>
            </p:cNvSpPr>
            <p:nvPr/>
          </p:nvSpPr>
          <p:spPr bwMode="auto">
            <a:xfrm>
              <a:off x="4624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AutoShape 4"/>
            <p:cNvSpPr>
              <a:spLocks noChangeArrowheads="1"/>
            </p:cNvSpPr>
            <p:nvPr/>
          </p:nvSpPr>
          <p:spPr bwMode="auto">
            <a:xfrm>
              <a:off x="52343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1" name="Straight Arrow Connector 190"/>
            <p:cNvCxnSpPr/>
            <p:nvPr/>
          </p:nvCxnSpPr>
          <p:spPr bwMode="auto">
            <a:xfrm>
              <a:off x="4953000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2" name="AutoShape 8"/>
            <p:cNvSpPr>
              <a:spLocks noChangeArrowheads="1"/>
            </p:cNvSpPr>
            <p:nvPr/>
          </p:nvSpPr>
          <p:spPr bwMode="auto">
            <a:xfrm>
              <a:off x="4624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AutoShape 4"/>
            <p:cNvSpPr>
              <a:spLocks noChangeArrowheads="1"/>
            </p:cNvSpPr>
            <p:nvPr/>
          </p:nvSpPr>
          <p:spPr bwMode="auto">
            <a:xfrm>
              <a:off x="52343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4" name="Straight Arrow Connector 193"/>
            <p:cNvCxnSpPr/>
            <p:nvPr/>
          </p:nvCxnSpPr>
          <p:spPr bwMode="auto">
            <a:xfrm>
              <a:off x="4953000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5" name="Text Box 14"/>
            <p:cNvSpPr txBox="1">
              <a:spLocks noChangeArrowheads="1"/>
            </p:cNvSpPr>
            <p:nvPr/>
          </p:nvSpPr>
          <p:spPr bwMode="auto">
            <a:xfrm>
              <a:off x="3276600" y="42672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96" name="Text Box 14"/>
            <p:cNvSpPr txBox="1">
              <a:spLocks noChangeArrowheads="1"/>
            </p:cNvSpPr>
            <p:nvPr/>
          </p:nvSpPr>
          <p:spPr bwMode="auto">
            <a:xfrm>
              <a:off x="3962400" y="42672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  <p:sp>
          <p:nvSpPr>
            <p:cNvPr id="197" name="Text Box 14"/>
            <p:cNvSpPr txBox="1">
              <a:spLocks noChangeArrowheads="1"/>
            </p:cNvSpPr>
            <p:nvPr/>
          </p:nvSpPr>
          <p:spPr bwMode="auto">
            <a:xfrm>
              <a:off x="4343400" y="59436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98" name="Text Box 14"/>
            <p:cNvSpPr txBox="1">
              <a:spLocks noChangeArrowheads="1"/>
            </p:cNvSpPr>
            <p:nvPr/>
          </p:nvSpPr>
          <p:spPr bwMode="auto">
            <a:xfrm>
              <a:off x="5029200" y="59436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6248400" y="4876800"/>
            <a:ext cx="2133600" cy="1447800"/>
            <a:chOff x="6248400" y="4495800"/>
            <a:chExt cx="2133600" cy="1447800"/>
          </a:xfrm>
        </p:grpSpPr>
        <p:sp>
          <p:nvSpPr>
            <p:cNvPr id="200" name="AutoShape 4"/>
            <p:cNvSpPr>
              <a:spLocks noChangeArrowheads="1"/>
            </p:cNvSpPr>
            <p:nvPr/>
          </p:nvSpPr>
          <p:spPr bwMode="auto">
            <a:xfrm>
              <a:off x="8053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AutoShape 4"/>
            <p:cNvSpPr>
              <a:spLocks noChangeArrowheads="1"/>
            </p:cNvSpPr>
            <p:nvPr/>
          </p:nvSpPr>
          <p:spPr bwMode="auto">
            <a:xfrm>
              <a:off x="8053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AutoShape 4"/>
            <p:cNvSpPr>
              <a:spLocks noChangeArrowheads="1"/>
            </p:cNvSpPr>
            <p:nvPr/>
          </p:nvSpPr>
          <p:spPr bwMode="auto">
            <a:xfrm>
              <a:off x="8053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AutoShape 4"/>
            <p:cNvSpPr>
              <a:spLocks noChangeArrowheads="1"/>
            </p:cNvSpPr>
            <p:nvPr/>
          </p:nvSpPr>
          <p:spPr bwMode="auto">
            <a:xfrm>
              <a:off x="8053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AutoShape 4"/>
            <p:cNvSpPr>
              <a:spLocks noChangeArrowheads="1"/>
            </p:cNvSpPr>
            <p:nvPr/>
          </p:nvSpPr>
          <p:spPr bwMode="auto">
            <a:xfrm>
              <a:off x="6910754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AutoShape 4"/>
            <p:cNvSpPr>
              <a:spLocks noChangeArrowheads="1"/>
            </p:cNvSpPr>
            <p:nvPr/>
          </p:nvSpPr>
          <p:spPr bwMode="auto">
            <a:xfrm>
              <a:off x="70866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AutoShape 4"/>
            <p:cNvSpPr>
              <a:spLocks noChangeArrowheads="1"/>
            </p:cNvSpPr>
            <p:nvPr/>
          </p:nvSpPr>
          <p:spPr bwMode="auto">
            <a:xfrm>
              <a:off x="72390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AutoShape 4"/>
            <p:cNvSpPr>
              <a:spLocks noChangeArrowheads="1"/>
            </p:cNvSpPr>
            <p:nvPr/>
          </p:nvSpPr>
          <p:spPr bwMode="auto">
            <a:xfrm>
              <a:off x="73914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AutoShape 4"/>
            <p:cNvSpPr>
              <a:spLocks noChangeArrowheads="1"/>
            </p:cNvSpPr>
            <p:nvPr/>
          </p:nvSpPr>
          <p:spPr bwMode="auto">
            <a:xfrm>
              <a:off x="75438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 bwMode="auto">
            <a:xfrm>
              <a:off x="6576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 bwMode="auto">
            <a:xfrm flipV="1">
              <a:off x="6576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 bwMode="auto">
            <a:xfrm>
              <a:off x="6576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 bwMode="auto">
            <a:xfrm flipV="1">
              <a:off x="6553200" y="5219700"/>
              <a:ext cx="357554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3" name="AutoShape 8"/>
            <p:cNvSpPr>
              <a:spLocks noChangeArrowheads="1"/>
            </p:cNvSpPr>
            <p:nvPr/>
          </p:nvSpPr>
          <p:spPr bwMode="auto">
            <a:xfrm>
              <a:off x="6248400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AutoShape 8"/>
            <p:cNvSpPr>
              <a:spLocks noChangeArrowheads="1"/>
            </p:cNvSpPr>
            <p:nvPr/>
          </p:nvSpPr>
          <p:spPr bwMode="auto">
            <a:xfrm>
              <a:off x="6248400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AutoShape 8"/>
            <p:cNvSpPr>
              <a:spLocks noChangeArrowheads="1"/>
            </p:cNvSpPr>
            <p:nvPr/>
          </p:nvSpPr>
          <p:spPr bwMode="auto">
            <a:xfrm>
              <a:off x="6248400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AutoShape 8"/>
            <p:cNvSpPr>
              <a:spLocks noChangeArrowheads="1"/>
            </p:cNvSpPr>
            <p:nvPr/>
          </p:nvSpPr>
          <p:spPr bwMode="auto">
            <a:xfrm>
              <a:off x="6248400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7" name="Straight Arrow Connector 216"/>
            <p:cNvCxnSpPr/>
            <p:nvPr/>
          </p:nvCxnSpPr>
          <p:spPr bwMode="auto">
            <a:xfrm flipV="1">
              <a:off x="7719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 bwMode="auto">
            <a:xfrm flipV="1">
              <a:off x="7719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 bwMode="auto">
            <a:xfrm>
              <a:off x="7719646" y="52197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 bwMode="auto">
            <a:xfrm>
              <a:off x="7719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1" name="Text Box 14"/>
            <p:cNvSpPr txBox="1">
              <a:spLocks noChangeArrowheads="1"/>
            </p:cNvSpPr>
            <p:nvPr/>
          </p:nvSpPr>
          <p:spPr bwMode="auto">
            <a:xfrm>
              <a:off x="6781800" y="53340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200" b="0" kern="0" noProof="0" dirty="0" smtClean="0">
                  <a:solidFill>
                    <a:sysClr val="windowText" lastClr="000000"/>
                  </a:solidFill>
                </a:rPr>
                <a:t>work queue</a:t>
              </a:r>
              <a:endPara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33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When Theory Meets Practices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0" y="209788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Now throw in: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0" y="2565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The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scale of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clusters and (multiple)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datacenters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The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presence of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hardware failures and software bugs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The presence of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multiple interacting services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reality: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0" y="450645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one-off solutions, custom code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Write you own dedicated library, then program with it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Burden on the programmer to explicitly manage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everything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29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Concurrency is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already difficult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 reason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about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939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Bottom line: it’s hard!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2467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96" grpId="0"/>
      <p:bldP spid="97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/>
              <a:t>Source: Ricardo Guimarães Herrmann</a:t>
            </a:r>
          </a:p>
        </p:txBody>
      </p:sp>
    </p:spTree>
    <p:extLst>
      <p:ext uri="{BB962C8B-B14F-4D97-AF65-F5344CB8AC3E}">
        <p14:creationId xmlns:p14="http://schemas.microsoft.com/office/powerpoint/2010/main" val="71392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CS 251</a:t>
            </a:r>
            <a:endParaRPr lang="en-US" sz="1000" b="0" dirty="0">
              <a:solidFill>
                <a:schemeClr val="bg2"/>
              </a:solidFill>
            </a:endParaRPr>
          </a:p>
        </p:txBody>
      </p:sp>
      <p:pic>
        <p:nvPicPr>
          <p:cNvPr id="3" name="Picture 2" descr="VonNeuman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25461" y="-698739"/>
            <a:ext cx="4419600" cy="825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7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CS 251</a:t>
            </a:r>
            <a:endParaRPr lang="en-US" sz="1000" b="0" dirty="0">
              <a:solidFill>
                <a:schemeClr val="bg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8600" y="342900"/>
            <a:ext cx="8693274" cy="1104902"/>
            <a:chOff x="228600" y="419100"/>
            <a:chExt cx="8693274" cy="1104902"/>
          </a:xfrm>
        </p:grpSpPr>
        <p:pic>
          <p:nvPicPr>
            <p:cNvPr id="3" name="Picture 2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4" name="Picture 3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5" name="Picture 4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6" name="Picture 5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28600" y="1562099"/>
            <a:ext cx="8693274" cy="1104902"/>
            <a:chOff x="228600" y="419100"/>
            <a:chExt cx="8693274" cy="1104902"/>
          </a:xfrm>
        </p:grpSpPr>
        <p:pic>
          <p:nvPicPr>
            <p:cNvPr id="13" name="Picture 12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14" name="Picture 13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15" name="Picture 14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16" name="Picture 15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28600" y="2781298"/>
            <a:ext cx="8693274" cy="1104902"/>
            <a:chOff x="228600" y="419100"/>
            <a:chExt cx="8693274" cy="1104902"/>
          </a:xfrm>
        </p:grpSpPr>
        <p:pic>
          <p:nvPicPr>
            <p:cNvPr id="18" name="Picture 17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19" name="Picture 18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20" name="Picture 19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21" name="Picture 20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228600" y="4000497"/>
            <a:ext cx="8693274" cy="1104902"/>
            <a:chOff x="228600" y="419100"/>
            <a:chExt cx="8693274" cy="1104902"/>
          </a:xfrm>
        </p:grpSpPr>
        <p:pic>
          <p:nvPicPr>
            <p:cNvPr id="23" name="Picture 22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24" name="Picture 23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25" name="Picture 24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26" name="Picture 25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228600" y="5219698"/>
            <a:ext cx="8693274" cy="1104902"/>
            <a:chOff x="228600" y="419100"/>
            <a:chExt cx="8693274" cy="1104902"/>
          </a:xfrm>
        </p:grpSpPr>
        <p:pic>
          <p:nvPicPr>
            <p:cNvPr id="28" name="Picture 27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29" name="Picture 28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30" name="Picture 29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31" name="Picture 30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2590800" y="-714792"/>
            <a:ext cx="990600" cy="77251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9600" b="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49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9575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latin typeface="Gill Sans"/>
                <a:cs typeface="Gill Sans"/>
              </a:rPr>
              <a:t>The datacenter </a:t>
            </a:r>
            <a:r>
              <a:rPr lang="en-US" sz="3600" b="0" i="1" kern="0" smtClean="0">
                <a:latin typeface="Gill Sans"/>
                <a:cs typeface="Gill Sans"/>
              </a:rPr>
              <a:t>is </a:t>
            </a:r>
            <a:r>
              <a:rPr lang="en-US" sz="3600" b="0" kern="0" smtClean="0">
                <a:latin typeface="Gill Sans"/>
                <a:cs typeface="Gill Sans"/>
              </a:rPr>
              <a:t>the computer!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42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computer!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It’s all about the right level of abstraction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Moving beyond the von Neumann architecture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“instruction set” of the datacenter computer?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Hide system-level details from the developers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more race conditions, lock contention,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need to explicitly worry about reliability, fault tolerance,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Separating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what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from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specifies the computation that needs to be performed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Execution framework (“runtime”) handles actual execution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MapReduce is the first instantiation of this idea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… but not the last!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8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MapReduce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6596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different?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Data-intensive vs. Compute-intensive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743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Focus on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data-parallel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abstractions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7529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Coarse-grained vs. Fine-grained parallelism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1339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Focus on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coarse-grained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data-parallel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abstractions 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1172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Logical vs. Physical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levels of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design: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362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“Logical” deals with abstract organizations of computing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“Physical” deals with how those abstractions are realized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719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Examples: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75291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Scheduling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Operators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Data models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Network topology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Why is this important?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06759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pic>
        <p:nvPicPr>
          <p:cNvPr id="8" name="Picture 7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04800"/>
            <a:ext cx="836790" cy="836790"/>
          </a:xfrm>
          <a:prstGeom prst="rect">
            <a:avLst/>
          </a:prstGeom>
        </p:spPr>
      </p:pic>
      <p:pic>
        <p:nvPicPr>
          <p:cNvPr id="9" name="Picture 8" descr="321px-MIT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"/>
            <a:ext cx="1155807" cy="597707"/>
          </a:xfrm>
          <a:prstGeom prst="rect">
            <a:avLst/>
          </a:prstGeom>
        </p:spPr>
      </p:pic>
      <p:pic>
        <p:nvPicPr>
          <p:cNvPr id="2" name="Picture 1" descr="800px-Hadoop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81000"/>
            <a:ext cx="2331058" cy="603161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38919" y="5486400"/>
            <a:ext cx="60960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200" kern="0" dirty="0" smtClean="0">
                <a:latin typeface="Gill Sans"/>
                <a:cs typeface="Gill Sans"/>
              </a:rPr>
              <a:t>From the Ivory Tower</a:t>
            </a:r>
            <a:r>
              <a:rPr lang="mr-IN" sz="3200" kern="0" dirty="0" smtClean="0">
                <a:latin typeface="Gill Sans"/>
                <a:cs typeface="Gill Sans"/>
              </a:rPr>
              <a:t>…</a:t>
            </a:r>
            <a:endParaRPr lang="en-US" sz="3200" kern="0" dirty="0"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381000"/>
            <a:ext cx="844062" cy="685800"/>
          </a:xfrm>
          <a:prstGeom prst="rect">
            <a:avLst/>
          </a:prstGeom>
        </p:spPr>
      </p:pic>
      <p:pic>
        <p:nvPicPr>
          <p:cNvPr id="3" name="Picture 2" descr="xcloudera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449" y="457200"/>
            <a:ext cx="1733351" cy="42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5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4" name="Straight Arrow Connector 50"/>
          <p:cNvCxnSpPr>
            <a:cxnSpLocks noChangeShapeType="1"/>
            <a:stCxn id="27" idx="4"/>
            <a:endCxn id="82" idx="0"/>
          </p:cNvCxnSpPr>
          <p:nvPr/>
        </p:nvCxnSpPr>
        <p:spPr bwMode="auto">
          <a:xfrm rot="5400000">
            <a:off x="34625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rot="5400000">
            <a:off x="34646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 rot="5400000">
            <a:off x="41483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rot="5400000">
            <a:off x="41504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 rot="5400000">
            <a:off x="48341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rot="5400000">
            <a:off x="48362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 rot="5400000">
            <a:off x="55199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rot="5400000">
            <a:off x="55220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 rot="5400000">
            <a:off x="62057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rot="5400000">
            <a:off x="62078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857500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Roots in Functional Programming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 need something more for sharing partial results across records!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0" y="1200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Simplest data-parallel abstraction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0" y="1581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Process a large number of records: “do” something to each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84619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70" grpId="0" animBg="1"/>
      <p:bldP spid="74" grpId="0" animBg="1"/>
      <p:bldP spid="75" grpId="0" animBg="1"/>
      <p:bldP spid="76" grpId="0" animBg="1"/>
      <p:bldP spid="77" grpId="0" animBg="1"/>
      <p:bldP spid="82" grpId="0"/>
      <p:bldP spid="86" grpId="0"/>
      <p:bldP spid="90" grpId="0"/>
      <p:bldP spid="94" grpId="0"/>
      <p:bldP spid="98" grpId="0"/>
      <p:bldP spid="146" grpId="0"/>
      <p:bldP spid="62" grpId="0"/>
      <p:bldP spid="68" grpId="0"/>
      <p:bldP spid="7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2743200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34075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34431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37"/>
          <p:cNvCxnSpPr>
            <a:cxnSpLocks noChangeShapeType="1"/>
            <a:stCxn id="37" idx="0"/>
            <a:endCxn id="40" idx="1"/>
          </p:cNvCxnSpPr>
          <p:nvPr/>
        </p:nvCxnSpPr>
        <p:spPr bwMode="auto">
          <a:xfrm rot="5400000" flipH="1" flipV="1">
            <a:off x="2930178" y="4630500"/>
            <a:ext cx="516523" cy="509479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50"/>
          <p:cNvCxnSpPr>
            <a:cxnSpLocks noChangeShapeType="1"/>
            <a:stCxn id="70" idx="4"/>
            <a:endCxn id="40" idx="0"/>
          </p:cNvCxnSpPr>
          <p:nvPr/>
        </p:nvCxnSpPr>
        <p:spPr bwMode="auto">
          <a:xfrm rot="5400000">
            <a:off x="34075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51"/>
          <p:cNvCxnSpPr>
            <a:cxnSpLocks noChangeShapeType="1"/>
            <a:stCxn id="40" idx="2"/>
            <a:endCxn id="39" idx="0"/>
          </p:cNvCxnSpPr>
          <p:nvPr/>
        </p:nvCxnSpPr>
        <p:spPr bwMode="auto">
          <a:xfrm rot="5400000">
            <a:off x="34244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0933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TextBox 53"/>
          <p:cNvSpPr txBox="1">
            <a:spLocks noChangeArrowheads="1"/>
          </p:cNvSpPr>
          <p:nvPr/>
        </p:nvSpPr>
        <p:spPr bwMode="auto">
          <a:xfrm>
            <a:off x="41289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54"/>
          <p:cNvCxnSpPr>
            <a:cxnSpLocks noChangeShapeType="1"/>
            <a:stCxn id="39" idx="0"/>
            <a:endCxn id="46" idx="1"/>
          </p:cNvCxnSpPr>
          <p:nvPr/>
        </p:nvCxnSpPr>
        <p:spPr bwMode="auto">
          <a:xfrm rot="5400000" flipH="1" flipV="1">
            <a:off x="36052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55"/>
          <p:cNvCxnSpPr>
            <a:cxnSpLocks noChangeShapeType="1"/>
            <a:stCxn id="74" idx="4"/>
            <a:endCxn id="46" idx="0"/>
          </p:cNvCxnSpPr>
          <p:nvPr/>
        </p:nvCxnSpPr>
        <p:spPr bwMode="auto">
          <a:xfrm rot="5400000">
            <a:off x="40933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56"/>
          <p:cNvCxnSpPr>
            <a:cxnSpLocks noChangeShapeType="1"/>
            <a:stCxn id="46" idx="2"/>
            <a:endCxn id="45" idx="0"/>
          </p:cNvCxnSpPr>
          <p:nvPr/>
        </p:nvCxnSpPr>
        <p:spPr bwMode="auto">
          <a:xfrm rot="5400000">
            <a:off x="41102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47791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48147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3" name="Straight Arrow Connector 58"/>
          <p:cNvCxnSpPr>
            <a:cxnSpLocks noChangeShapeType="1"/>
            <a:stCxn id="45" idx="0"/>
            <a:endCxn id="52" idx="1"/>
          </p:cNvCxnSpPr>
          <p:nvPr/>
        </p:nvCxnSpPr>
        <p:spPr bwMode="auto">
          <a:xfrm rot="5400000" flipH="1" flipV="1">
            <a:off x="42910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9"/>
          <p:cNvCxnSpPr>
            <a:cxnSpLocks noChangeShapeType="1"/>
            <a:stCxn id="75" idx="4"/>
            <a:endCxn id="52" idx="0"/>
          </p:cNvCxnSpPr>
          <p:nvPr/>
        </p:nvCxnSpPr>
        <p:spPr bwMode="auto">
          <a:xfrm rot="5400000">
            <a:off x="47791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60"/>
          <p:cNvCxnSpPr>
            <a:cxnSpLocks noChangeShapeType="1"/>
            <a:stCxn id="52" idx="2"/>
            <a:endCxn id="51" idx="0"/>
          </p:cNvCxnSpPr>
          <p:nvPr/>
        </p:nvCxnSpPr>
        <p:spPr bwMode="auto">
          <a:xfrm rot="5400000">
            <a:off x="47960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22"/>
          <p:cNvSpPr>
            <a:spLocks noChangeArrowheads="1"/>
          </p:cNvSpPr>
          <p:nvPr/>
        </p:nvSpPr>
        <p:spPr bwMode="auto">
          <a:xfrm>
            <a:off x="54649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TextBox 61"/>
          <p:cNvSpPr txBox="1">
            <a:spLocks noChangeArrowheads="1"/>
          </p:cNvSpPr>
          <p:nvPr/>
        </p:nvSpPr>
        <p:spPr bwMode="auto">
          <a:xfrm>
            <a:off x="55005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9" name="Straight Arrow Connector 62"/>
          <p:cNvCxnSpPr>
            <a:cxnSpLocks noChangeShapeType="1"/>
            <a:stCxn id="51" idx="0"/>
            <a:endCxn id="58" idx="1"/>
          </p:cNvCxnSpPr>
          <p:nvPr/>
        </p:nvCxnSpPr>
        <p:spPr bwMode="auto">
          <a:xfrm rot="5400000" flipH="1" flipV="1">
            <a:off x="49768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63"/>
          <p:cNvCxnSpPr>
            <a:cxnSpLocks noChangeShapeType="1"/>
            <a:stCxn id="76" idx="4"/>
            <a:endCxn id="58" idx="0"/>
          </p:cNvCxnSpPr>
          <p:nvPr/>
        </p:nvCxnSpPr>
        <p:spPr bwMode="auto">
          <a:xfrm rot="5400000">
            <a:off x="54649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4"/>
          <p:cNvCxnSpPr>
            <a:cxnSpLocks noChangeShapeType="1"/>
            <a:stCxn id="58" idx="2"/>
            <a:endCxn id="57" idx="0"/>
          </p:cNvCxnSpPr>
          <p:nvPr/>
        </p:nvCxnSpPr>
        <p:spPr bwMode="auto">
          <a:xfrm rot="5400000">
            <a:off x="54818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26"/>
          <p:cNvSpPr>
            <a:spLocks noChangeArrowheads="1"/>
          </p:cNvSpPr>
          <p:nvPr/>
        </p:nvSpPr>
        <p:spPr bwMode="auto">
          <a:xfrm>
            <a:off x="61507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TextBox 65"/>
          <p:cNvSpPr txBox="1">
            <a:spLocks noChangeArrowheads="1"/>
          </p:cNvSpPr>
          <p:nvPr/>
        </p:nvSpPr>
        <p:spPr bwMode="auto">
          <a:xfrm>
            <a:off x="61863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66"/>
          <p:cNvCxnSpPr>
            <a:cxnSpLocks noChangeShapeType="1"/>
            <a:stCxn id="57" idx="0"/>
            <a:endCxn id="64" idx="1"/>
          </p:cNvCxnSpPr>
          <p:nvPr/>
        </p:nvCxnSpPr>
        <p:spPr bwMode="auto">
          <a:xfrm rot="5400000" flipH="1" flipV="1">
            <a:off x="56626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7"/>
          <p:cNvCxnSpPr>
            <a:cxnSpLocks noChangeShapeType="1"/>
            <a:stCxn id="77" idx="4"/>
            <a:endCxn id="64" idx="0"/>
          </p:cNvCxnSpPr>
          <p:nvPr/>
        </p:nvCxnSpPr>
        <p:spPr bwMode="auto">
          <a:xfrm rot="5400000">
            <a:off x="61507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8"/>
          <p:cNvCxnSpPr>
            <a:cxnSpLocks noChangeShapeType="1"/>
            <a:stCxn id="64" idx="2"/>
            <a:endCxn id="63" idx="0"/>
          </p:cNvCxnSpPr>
          <p:nvPr/>
        </p:nvCxnSpPr>
        <p:spPr bwMode="auto">
          <a:xfrm rot="5400000">
            <a:off x="61676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4" name="Straight Arrow Connector 50"/>
          <p:cNvCxnSpPr>
            <a:cxnSpLocks noChangeShapeType="1"/>
            <a:stCxn id="27" idx="4"/>
            <a:endCxn id="82" idx="0"/>
          </p:cNvCxnSpPr>
          <p:nvPr/>
        </p:nvCxnSpPr>
        <p:spPr bwMode="auto">
          <a:xfrm rot="5400000">
            <a:off x="34625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rot="5400000">
            <a:off x="34646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 rot="5400000">
            <a:off x="41483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rot="5400000">
            <a:off x="41504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 rot="5400000">
            <a:off x="48341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rot="5400000">
            <a:off x="48362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 rot="5400000">
            <a:off x="55199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rot="5400000">
            <a:off x="55220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 rot="5400000">
            <a:off x="62057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rot="5400000">
            <a:off x="62078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857500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000585" y="4305300"/>
            <a:ext cx="807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Fold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Roots in Functional Programming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0" y="1367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Let’s add in aggregation!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0" y="5786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smtClean="0">
                <a:solidFill>
                  <a:srgbClr val="FF0000"/>
                </a:solidFill>
                <a:latin typeface="Gill Sans"/>
                <a:cs typeface="Gill Sans"/>
              </a:rPr>
              <a:t>MapReduce = Functional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programming + distributed computing!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0316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0" grpId="0"/>
      <p:bldP spid="45" grpId="0" animBg="1"/>
      <p:bldP spid="46" grpId="0"/>
      <p:bldP spid="51" grpId="0" animBg="1"/>
      <p:bldP spid="52" grpId="0"/>
      <p:bldP spid="57" grpId="0" animBg="1"/>
      <p:bldP spid="58" grpId="0"/>
      <p:bldP spid="63" grpId="0" animBg="1"/>
      <p:bldP spid="64" grpId="0"/>
      <p:bldP spid="147" grpId="0"/>
      <p:bldP spid="56" grpId="0"/>
      <p:bldP spid="6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1066800" y="2286000"/>
            <a:ext cx="7239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 t =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(1, 2, 3, 4, 5)</a:t>
            </a:r>
          </a:p>
          <a:p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t: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(1, 2, 3, 4, 5)</a:t>
            </a:r>
          </a:p>
          <a:p>
            <a:endParaRPr lang="tr-TR" sz="18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t.map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(n =&gt; n*n)</a:t>
            </a:r>
          </a:p>
          <a:p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res0: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(1, 4, 9, 16, 25)</a:t>
            </a:r>
          </a:p>
          <a:p>
            <a:endParaRPr lang="tr-TR" sz="18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t.map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(n =&gt; n*n).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foldLeft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(0)((m, n) =&gt; m + n)</a:t>
            </a:r>
          </a:p>
          <a:p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res1: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 = 55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0" y="5786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Imagine parallelizing the map and fold across a cluster</a:t>
            </a:r>
            <a:r>
              <a:rPr lang="mr-IN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Functional Programming in Scala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3200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 Data-Parallel Abstraction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Process a large number of records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51726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“Do something” to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05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Group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intermediate results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9419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“Aggregate”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intermediate 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8265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Write final results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86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Key idea: provide a functional abstraction for these two operations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 rot="816188">
            <a:off x="2186335" y="2381456"/>
            <a:ext cx="88146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4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 rot="-811533">
            <a:off x="6084248" y="4037352"/>
            <a:ext cx="12634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5103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Programmer specifies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two functions: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List[(k</a:t>
            </a:r>
            <a:r>
              <a:rPr lang="en-US" sz="1800" b="0" kern="0" baseline="-2500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v</a:t>
            </a:r>
            <a:r>
              <a:rPr lang="en-US" sz="1800" b="0" kern="0" baseline="-2500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  <a:endParaRPr lang="en-US" sz="1800" b="0" kern="0" dirty="0" smtClean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List[v</a:t>
            </a:r>
            <a:r>
              <a:rPr lang="en-US" sz="1800" b="0" kern="0" baseline="-2500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List[(k</a:t>
            </a:r>
            <a:r>
              <a:rPr lang="en-US" sz="1800" b="0" kern="0" baseline="-2500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v</a:t>
            </a:r>
            <a:r>
              <a:rPr lang="en-US" sz="1800" b="0" kern="0" baseline="-2500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  <a:endParaRPr lang="en-US" sz="18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52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What does this actually mean?</a:t>
            </a:r>
            <a:endParaRPr lang="en-US" sz="20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</p:spTree>
    <p:extLst>
      <p:ext uri="{BB962C8B-B14F-4D97-AF65-F5344CB8AC3E}">
        <p14:creationId xmlns:p14="http://schemas.microsoft.com/office/powerpoint/2010/main" val="48497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</a:rPr>
              <a:t>group values by key</a:t>
            </a:r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2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30" grpId="0" animBg="1"/>
      <p:bldP spid="24626" grpId="0" animBg="1"/>
      <p:bldP spid="24623" grpId="0" animBg="1"/>
      <p:bldP spid="24620" grpId="0" animBg="1"/>
      <p:bldP spid="69" grpId="0" animBg="1"/>
      <p:bldP spid="70" grpId="0" animBg="1"/>
      <p:bldP spid="76" grpId="0" animBg="1"/>
      <p:bldP spid="8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What’s “everything else”?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Programmer specifies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two functions: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  <a:endParaRPr lang="en-US" sz="18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</p:spTree>
    <p:extLst>
      <p:ext uri="{BB962C8B-B14F-4D97-AF65-F5344CB8AC3E}">
        <p14:creationId xmlns:p14="http://schemas.microsoft.com/office/powerpoint/2010/main" val="18924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“Runtime”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scheduling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Assigns workers to map and reduce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tasks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“data distribution”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Moves processes to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66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synchronization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479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Groups intermediate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errors and faults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Detects worker failures and restarts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happens on top of a distributed FS (later)</a:t>
            </a:r>
          </a:p>
        </p:txBody>
      </p:sp>
    </p:spTree>
    <p:extLst>
      <p:ext uri="{BB962C8B-B14F-4D97-AF65-F5344CB8AC3E}">
        <p14:creationId xmlns:p14="http://schemas.microsoft.com/office/powerpoint/2010/main" val="80169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Programmer specifies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two functions: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  <a:endParaRPr lang="en-US" sz="18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Not quite</a:t>
            </a:r>
            <a:r>
              <a:rPr lang="mr-IN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86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</a:rPr>
              <a:t>group values by key</a:t>
            </a:r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sp>
        <p:nvSpPr>
          <p:cNvPr id="125" name="TextBox 124"/>
          <p:cNvSpPr txBox="1"/>
          <p:nvPr/>
        </p:nvSpPr>
        <p:spPr>
          <a:xfrm>
            <a:off x="0" y="617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most complex and </a:t>
            </a:r>
            <a:r>
              <a:rPr lang="en-US" sz="2400" b="0" kern="0" smtClean="0">
                <a:solidFill>
                  <a:srgbClr val="FF0000"/>
                </a:solidFill>
                <a:latin typeface="Gill Sans"/>
                <a:cs typeface="Gill Sans"/>
              </a:rPr>
              <a:t>slowest operation here?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37053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iracobra_P39_Assembly_LOC_02902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74441"/>
            <a:ext cx="9296399" cy="748419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(Factory)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444752" y="5486400"/>
            <a:ext cx="7162800" cy="685800"/>
          </a:xfrm>
          <a:prstGeom prst="rect">
            <a:avLst/>
          </a:prstGeom>
        </p:spPr>
        <p:txBody>
          <a:bodyPr/>
          <a:lstStyle/>
          <a:p>
            <a:pPr lvl="0" algn="r">
              <a:defRPr/>
            </a:pPr>
            <a:r>
              <a:rPr lang="mr-IN" sz="3200" kern="0" dirty="0" smtClean="0">
                <a:latin typeface="Gill Sans"/>
                <a:cs typeface="Gill Sans"/>
              </a:rPr>
              <a:t>…</a:t>
            </a:r>
            <a:r>
              <a:rPr lang="en-US" sz="3200" kern="0" dirty="0" smtClean="0">
                <a:latin typeface="Gill Sans"/>
                <a:cs typeface="Gill Sans"/>
              </a:rPr>
              <a:t> to building </a:t>
            </a:r>
            <a:r>
              <a:rPr lang="en-US" sz="3200" kern="0" dirty="0" err="1" smtClean="0">
                <a:latin typeface="Gill Sans"/>
                <a:cs typeface="Gill Sans"/>
              </a:rPr>
              <a:t>sh</a:t>
            </a:r>
            <a:r>
              <a:rPr lang="en-US" sz="3200" kern="0" dirty="0" smtClean="0">
                <a:latin typeface="Gill Sans"/>
                <a:cs typeface="Gill Sans"/>
              </a:rPr>
              <a:t>*t that works</a:t>
            </a:r>
            <a:endParaRPr lang="en-US" sz="3200" kern="0" dirty="0">
              <a:latin typeface="Gill Sans"/>
              <a:cs typeface="Gill San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81000"/>
            <a:ext cx="8440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Programmer specifies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two functions: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)]</a:t>
            </a:r>
            <a:endParaRPr lang="en-US" sz="18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886200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partition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k', p) 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→ 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0 ... p-1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Often a simple hash of the key, e.g., 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hash(k') mod n</a:t>
            </a:r>
            <a:endParaRPr lang="en-US" sz="2000" b="0" kern="0" dirty="0" smtClean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Divides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up key space for parallel reduce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operations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</a:pPr>
            <a:endParaRPr lang="en-US" sz="2000" b="0" kern="0" dirty="0">
              <a:solidFill>
                <a:srgbClr val="000000"/>
              </a:solidFill>
              <a:latin typeface="Gill Sans"/>
              <a:cs typeface="Arial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combine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List[v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→ 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List[(k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</a:t>
            </a:r>
            <a:endParaRPr lang="en-US" sz="1800" b="0" kern="0" dirty="0" smtClean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Mini-reducers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that run in memory after the map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phase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Used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as an optimization to reduce network traffic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76800" y="1466671"/>
            <a:ext cx="9906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200" b="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7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21259442">
            <a:off x="5049602" y="1419455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four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920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group values by key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05" name="TextBox 304"/>
          <p:cNvSpPr txBox="1"/>
          <p:nvPr/>
        </p:nvSpPr>
        <p:spPr>
          <a:xfrm>
            <a:off x="6629400" y="6324600"/>
            <a:ext cx="2438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lvl="0" indent="-114300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 Important detail: reducers process keys in sorted order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6" name="TextBox 305"/>
          <p:cNvSpPr txBox="1"/>
          <p:nvPr/>
        </p:nvSpPr>
        <p:spPr>
          <a:xfrm>
            <a:off x="5988844" y="5043337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5" name="TextBox 344"/>
          <p:cNvSpPr txBox="1"/>
          <p:nvPr/>
        </p:nvSpPr>
        <p:spPr>
          <a:xfrm>
            <a:off x="4688045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6" name="TextBox 345"/>
          <p:cNvSpPr txBox="1"/>
          <p:nvPr/>
        </p:nvSpPr>
        <p:spPr>
          <a:xfrm>
            <a:off x="3321844" y="5048114"/>
            <a:ext cx="287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*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799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 animBg="1"/>
      <p:bldP spid="171" grpId="0" animBg="1"/>
      <p:bldP spid="172" grpId="0" animBg="1"/>
      <p:bldP spid="213" grpId="0" animBg="1"/>
      <p:bldP spid="214" grpId="0" animBg="1"/>
      <p:bldP spid="215" grpId="0" animBg="1"/>
      <p:bldP spid="216" grpId="0" animBg="1"/>
      <p:bldP spid="188" grpId="0" animBg="1"/>
      <p:bldP spid="193" grpId="0" animBg="1"/>
      <p:bldP spid="195" grpId="0" animBg="1"/>
      <p:bldP spid="217" grpId="0" animBg="1"/>
      <p:bldP spid="281" grpId="0" animBg="1"/>
      <p:bldP spid="282" grpId="0" animBg="1"/>
      <p:bldP spid="283" grpId="0" animBg="1"/>
      <p:bldP spid="284" grpId="0" animBg="1"/>
      <p:bldP spid="305" grpId="0"/>
      <p:bldP spid="306" grpId="0"/>
      <p:bldP spid="345" grpId="0"/>
      <p:bldP spid="34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“Hello World” MapReduce: Word Count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447800" y="1964591"/>
            <a:ext cx="6553200" cy="32932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map(key: Long, value: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(word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emit(word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1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reduce(key: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String,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values: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(value &lt;-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values)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emit(key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sum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7689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can refer to…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43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programming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866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(aka “runtime”)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specific implementation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Usage is usually clear from context!</a:t>
            </a:r>
          </a:p>
        </p:txBody>
      </p:sp>
    </p:spTree>
    <p:extLst>
      <p:ext uri="{BB962C8B-B14F-4D97-AF65-F5344CB8AC3E}">
        <p14:creationId xmlns:p14="http://schemas.microsoft.com/office/powerpoint/2010/main" val="191950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 has a proprietary implementation in C++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14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Bindings in Java, Python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19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provides an open-source implementation in Java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485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Development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begun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by Yahoo,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later an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Apache project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Used in production at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Facebook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Twitter, LinkedIn, Netflix, 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Large and expanding software ecosystem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Potential point of confusion: Hadoop is more than MapReduce today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4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Lots of custom research implementations</a:t>
            </a:r>
          </a:p>
        </p:txBody>
      </p:sp>
      <p:pic>
        <p:nvPicPr>
          <p:cNvPr id="11" name="Picture 10" descr="hadoop+elephant_rg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1200" y="5867400"/>
            <a:ext cx="3048000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rganiz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5237"/>
            <a:ext cx="9144000" cy="9161895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4953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</a:t>
            </a:r>
            <a:r>
              <a:rPr lang="en-US" sz="1000" b="0" dirty="0">
                <a:solidFill>
                  <a:srgbClr val="000000"/>
                </a:solidFill>
              </a:rPr>
              <a:t> </a:t>
            </a:r>
            <a:r>
              <a:rPr lang="en-US" sz="1000" b="0" dirty="0" smtClean="0">
                <a:solidFill>
                  <a:srgbClr val="000000"/>
                </a:solidFill>
              </a:rPr>
              <a:t>http</a:t>
            </a:r>
            <a:r>
              <a:rPr lang="en-US" sz="1000" b="0" dirty="0">
                <a:solidFill>
                  <a:srgbClr val="000000"/>
                </a:solidFill>
              </a:rPr>
              <a:t>://</a:t>
            </a:r>
            <a:r>
              <a:rPr lang="en-US" sz="1000" b="0" dirty="0" err="1">
                <a:solidFill>
                  <a:srgbClr val="000000"/>
                </a:solidFill>
              </a:rPr>
              <a:t>www.flickr.com</a:t>
            </a:r>
            <a:r>
              <a:rPr lang="en-US" sz="1000" b="0" dirty="0">
                <a:solidFill>
                  <a:srgbClr val="000000"/>
                </a:solidFill>
              </a:rPr>
              <a:t>/photos/</a:t>
            </a:r>
            <a:r>
              <a:rPr lang="en-US" sz="1000" b="0" dirty="0" err="1">
                <a:solidFill>
                  <a:srgbClr val="000000"/>
                </a:solidFill>
              </a:rPr>
              <a:t>artmind_etcetera</a:t>
            </a:r>
            <a:r>
              <a:rPr lang="en-US" sz="1000" b="0" dirty="0">
                <a:solidFill>
                  <a:srgbClr val="000000"/>
                </a:solidFill>
              </a:rPr>
              <a:t>/6336693594</a:t>
            </a:r>
            <a:r>
              <a:rPr lang="en-US" sz="1000" b="0" dirty="0" smtClean="0">
                <a:solidFill>
                  <a:srgbClr val="000000"/>
                </a:solidFill>
              </a:rPr>
              <a:t>/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914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Course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Administrivia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5010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Four in One!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Course instructors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5720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Jimmy Lin: lectures, 451/651 assignments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Ken Salem: 431/631 assignments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Youngbin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Kim, Royal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Sequiera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Zhucheng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(Michael)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Tu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: TAs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CS 451/651 431/631 all meet together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33600" y="2181761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CS 451: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version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CS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ugrads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(most students)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CS 651: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version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CS grads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CS 431: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version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non-CS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ugrads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CS 631: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version for non-CS grads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37963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Important Coordinates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Course website: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133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http://</a:t>
            </a:r>
            <a:r>
              <a:rPr lang="en-US" sz="2000" b="0" kern="0" dirty="0" err="1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lintool.github.io</a:t>
            </a:r>
            <a:r>
              <a:rPr lang="en-US" sz="2000" b="0" kern="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/bigdata-2018w</a:t>
            </a: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32381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Bespin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(CS 451)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695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http</a:t>
            </a:r>
            <a:r>
              <a:rPr lang="en-US" sz="2000" b="0" kern="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://</a:t>
            </a:r>
            <a:r>
              <a:rPr lang="en-US" sz="2000" b="0" kern="0" dirty="0" err="1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bespin.io</a:t>
            </a:r>
            <a:r>
              <a:rPr lang="en-US" sz="2000" b="0" kern="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endParaRPr lang="en-US" sz="2000" b="0" kern="0" dirty="0">
              <a:solidFill>
                <a:srgbClr val="0070C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505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Communicating with us: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868579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Piazza for general questions (link on course homepage)</a:t>
            </a:r>
          </a:p>
          <a:p>
            <a:pPr lvl="0" algn="ctr">
              <a:defRPr/>
            </a:pPr>
            <a:endParaRPr lang="en-US" sz="1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uwaterloo-bigdata-2018w-staff@googlegroups.com</a:t>
            </a:r>
          </a:p>
          <a:p>
            <a:pPr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(Mailing list reaches all course staff </a:t>
            </a:r>
            <a:r>
              <a:rPr lang="mr-IN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–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use Piazza unless it’s personal)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495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Lots of info there, read it!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(“I didn’t see it” will not be accepted as an excuse)</a:t>
            </a:r>
            <a:endParaRPr lang="en-US" sz="2000" b="0" kern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13493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15" grpId="0"/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Course Design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810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Components of the final grade: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672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8 </a:t>
            </a:r>
            <a:r>
              <a:rPr lang="en-US" sz="2000" b="0" i="1" u="sng" kern="0" dirty="0">
                <a:solidFill>
                  <a:srgbClr val="0070C0"/>
                </a:solidFill>
                <a:latin typeface="Gill Sans"/>
                <a:cs typeface="Gill Sans"/>
              </a:rPr>
              <a:t>individual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assignments (CS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451)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or 6 </a:t>
            </a:r>
            <a:r>
              <a:rPr lang="en-US" sz="2000" b="0" i="1" u="sng" kern="0" dirty="0">
                <a:solidFill>
                  <a:srgbClr val="0070C0"/>
                </a:solidFill>
                <a:latin typeface="Gill Sans"/>
                <a:cs typeface="Gill Sans"/>
              </a:rPr>
              <a:t>individual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assignments (CS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431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exam (both CS 451 and CS 431)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Additional </a:t>
            </a:r>
            <a:r>
              <a:rPr lang="en-US" sz="2000" b="0" i="1" u="sng" kern="0" dirty="0" smtClean="0">
                <a:solidFill>
                  <a:srgbClr val="0070C0"/>
                </a:solidFill>
                <a:latin typeface="Gill Sans"/>
                <a:cs typeface="Gill Sans"/>
              </a:rPr>
              <a:t>group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project (both CS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651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and CS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631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This course focuses on algorithm design and “thinking at scale”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92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u="sng" kern="0" dirty="0">
                <a:solidFill>
                  <a:srgbClr val="0070C0"/>
                </a:solidFill>
                <a:latin typeface="Gill Sans"/>
                <a:cs typeface="Gill Sans"/>
              </a:rPr>
              <a:t>Not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the “mechanics” (API, command-line invocations, et.)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(CS 451/651) You’re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expected to pick up MapReduce/Spark with minimal help</a:t>
            </a:r>
          </a:p>
        </p:txBody>
      </p:sp>
    </p:spTree>
    <p:extLst>
      <p:ext uri="{BB962C8B-B14F-4D97-AF65-F5344CB8AC3E}">
        <p14:creationId xmlns:p14="http://schemas.microsoft.com/office/powerpoint/2010/main" val="7078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Expectations (CS 451)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Your are: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8576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Genuinely interested in the topic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 prepared to put in the time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Comfortable with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rapidly-evolving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software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Your background: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181761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Pre-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reqs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CS 341, CS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348, CS 350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Comfortable in Java and Scala (or be ready to pick it up quickly)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Know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to use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Git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Reasonable “command-line”-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fu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skills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Experience in compiling, patching, and installing open source software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Good debugging skills</a:t>
            </a:r>
          </a:p>
        </p:txBody>
      </p:sp>
    </p:spTree>
    <p:extLst>
      <p:ext uri="{BB962C8B-B14F-4D97-AF65-F5344CB8AC3E}">
        <p14:creationId xmlns:p14="http://schemas.microsoft.com/office/powerpoint/2010/main" val="705773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pic>
        <p:nvPicPr>
          <p:cNvPr id="2" name="Picture 1" descr="UniversityOfWaterloo_logo_horiz_rg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44" y="990600"/>
            <a:ext cx="4181044" cy="16764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876800" y="5486400"/>
            <a:ext cx="3505200" cy="685800"/>
          </a:xfrm>
          <a:prstGeom prst="rect">
            <a:avLst/>
          </a:prstGeom>
        </p:spPr>
        <p:txBody>
          <a:bodyPr/>
          <a:lstStyle/>
          <a:p>
            <a:pPr lvl="0" algn="r">
              <a:defRPr/>
            </a:pPr>
            <a:r>
              <a:rPr lang="mr-IN" sz="3600" kern="0" dirty="0" smtClean="0">
                <a:latin typeface="Gill Sans"/>
                <a:cs typeface="Gill Sans"/>
              </a:rPr>
              <a:t>…</a:t>
            </a:r>
            <a:r>
              <a:rPr lang="en-US" sz="3600" kern="0" dirty="0" smtClean="0">
                <a:latin typeface="Gill Sans"/>
                <a:cs typeface="Gill Sans"/>
              </a:rPr>
              <a:t> and back!</a:t>
            </a:r>
            <a:endParaRPr lang="en-US" sz="3600" kern="0" dirty="0">
              <a:latin typeface="Gill Sans"/>
              <a:cs typeface="Gill Sans"/>
            </a:endParaRPr>
          </a:p>
        </p:txBody>
      </p:sp>
      <p:pic>
        <p:nvPicPr>
          <p:cNvPr id="18" name="Picture 17" descr="University_of_Maryland_Se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04800"/>
            <a:ext cx="836790" cy="836790"/>
          </a:xfrm>
          <a:prstGeom prst="rect">
            <a:avLst/>
          </a:prstGeom>
        </p:spPr>
      </p:pic>
      <p:pic>
        <p:nvPicPr>
          <p:cNvPr id="19" name="Picture 18" descr="321px-MIT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"/>
            <a:ext cx="1155807" cy="597707"/>
          </a:xfrm>
          <a:prstGeom prst="rect">
            <a:avLst/>
          </a:prstGeom>
        </p:spPr>
      </p:pic>
      <p:pic>
        <p:nvPicPr>
          <p:cNvPr id="20" name="Picture 19" descr="800px-Hadoop_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81000"/>
            <a:ext cx="2331058" cy="603161"/>
          </a:xfrm>
          <a:prstGeom prst="rect">
            <a:avLst/>
          </a:prstGeom>
        </p:spPr>
      </p:pic>
      <p:pic>
        <p:nvPicPr>
          <p:cNvPr id="22" name="Picture 21" descr="xcloudera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449" y="457200"/>
            <a:ext cx="1733351" cy="4203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400" y="381000"/>
            <a:ext cx="8440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8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MapReduce/Spark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Environments (CS 451)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16343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Local installations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44431"/>
            <a:ext cx="9144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Install all software components on your own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Requires at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least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4GB RAM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and plenty of disk space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 fine on Mac and Linux, YMMV on Windows</a:t>
            </a:r>
          </a:p>
          <a:p>
            <a:pPr lvl="0" algn="ctr">
              <a:defRPr/>
            </a:pPr>
            <a:endParaRPr lang="en-US" sz="1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Important: For your convenience only!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We’ll </a:t>
            </a:r>
            <a:r>
              <a:rPr lang="en-US" sz="2000" b="0" kern="0" dirty="0">
                <a:solidFill>
                  <a:srgbClr val="FF0000"/>
                </a:solidFill>
                <a:latin typeface="Gill Sans"/>
                <a:cs typeface="Gill Sans"/>
              </a:rPr>
              <a:t>provide basic instructions, but not technical </a:t>
            </a:r>
            <a:r>
              <a:rPr lang="en-US" sz="20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support</a:t>
            </a:r>
            <a:endParaRPr lang="en-US" sz="20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86380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Linux Student CS Environment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24480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Everything is set up for you, just follow instructions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We’ll make sure everything works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11385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See “Software” page in course homepage for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instructions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70184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Altiscale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: Hadoop-as-a-Service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07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You’ll be provided an account </a:t>
            </a:r>
            <a:r>
              <a:rPr lang="mr-IN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–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watch for the email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903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Assignment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Mechanics (CS 451)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0140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Note late policy (details on course homepage)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71208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 by up to 24 hours: 25% reduction in grade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 24-48 hours: 50% reduction in grade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 by more the 48 hours: not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accepted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By assumption, we’ll pull and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mark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deadline:</a:t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If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you want us to hold off, you </a:t>
            </a:r>
            <a:r>
              <a:rPr lang="en-US" sz="2000" b="0" u="sng" kern="0" dirty="0">
                <a:solidFill>
                  <a:srgbClr val="0070C0"/>
                </a:solidFill>
                <a:latin typeface="Gill Sans"/>
                <a:cs typeface="Gill Sans"/>
              </a:rPr>
              <a:t>must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let us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know!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5662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We’ll be using </a:t>
            </a:r>
            <a:r>
              <a:rPr lang="en-US" sz="2400" b="0" u="sng" kern="0" dirty="0">
                <a:solidFill>
                  <a:srgbClr val="000000"/>
                </a:solidFill>
                <a:latin typeface="Gill Sans"/>
                <a:cs typeface="Gill Sans"/>
              </a:rPr>
              <a:t>private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GitHub repos for assignments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995369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Complete your assignments, push to GitHub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We’ll pull your repos at the deadline and grade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5874603"/>
            <a:ext cx="9144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Important: Register for (free)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GitHub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 educational account!</a:t>
            </a:r>
          </a:p>
          <a:p>
            <a:pPr algn="ctr"/>
            <a:r>
              <a:rPr lang="en-US" sz="1800" b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https://</a:t>
            </a:r>
            <a:r>
              <a:rPr lang="en-US" sz="1800" b="0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education.github.com</a:t>
            </a:r>
            <a:r>
              <a:rPr lang="en-US" sz="1800" b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1800" b="0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discount_requests</a:t>
            </a:r>
            <a:r>
              <a:rPr lang="en-US" sz="1800" b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/new</a:t>
            </a:r>
          </a:p>
        </p:txBody>
      </p:sp>
    </p:spTree>
    <p:extLst>
      <p:ext uri="{BB962C8B-B14F-4D97-AF65-F5344CB8AC3E}">
        <p14:creationId xmlns:p14="http://schemas.microsoft.com/office/powerpoint/2010/main" val="14003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Assignment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Mechanics (CS 431)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14252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Assignments will use Python and </a:t>
            </a: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Jupyter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571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Everything you need to know is in the assignment itself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7798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Course Materials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371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One (required) textbook +</a:t>
            </a:r>
          </a:p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Two (optional but recommended) books +</a:t>
            </a:r>
          </a:p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Additional readings from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other sources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as appropriate</a:t>
            </a:r>
          </a:p>
        </p:txBody>
      </p:sp>
      <p:pic>
        <p:nvPicPr>
          <p:cNvPr id="11" name="Picture 10" descr="MR-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5539"/>
            <a:ext cx="2535673" cy="3130461"/>
          </a:xfrm>
          <a:prstGeom prst="rect">
            <a:avLst/>
          </a:prstGeom>
        </p:spPr>
      </p:pic>
      <p:pic>
        <p:nvPicPr>
          <p:cNvPr id="12" name="Picture 11" descr="Hadoop-cov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965539"/>
            <a:ext cx="2385411" cy="3124200"/>
          </a:xfrm>
          <a:prstGeom prst="rect">
            <a:avLst/>
          </a:prstGeom>
        </p:spPr>
      </p:pic>
      <p:pic>
        <p:nvPicPr>
          <p:cNvPr id="13" name="Picture 12" descr="Spark-cov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5539"/>
            <a:ext cx="2385411" cy="3124200"/>
          </a:xfrm>
          <a:prstGeom prst="rect">
            <a:avLst/>
          </a:prstGeom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657600" y="5862935"/>
            <a:ext cx="2514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Note: 4</a:t>
            </a:r>
            <a:r>
              <a:rPr lang="en-US" sz="2400" b="0" baseline="30000" dirty="0" smtClean="0">
                <a:solidFill>
                  <a:srgbClr val="FF0000"/>
                </a:solidFill>
                <a:latin typeface="Gill Sans"/>
                <a:cs typeface="Gill Sans"/>
              </a:rPr>
              <a:t>th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 Edition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267200" y="6320135"/>
            <a:ext cx="350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(optional but recommended)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227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If you’re not (yet) registered: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Register for the wait list at: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609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Note: late registration is not an excuse for late assignments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1828800"/>
            <a:ext cx="9144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https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goo.gl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/forms/Pn4SeZ4eN3FpHdmR2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206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Priority for unregistered students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63551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CS students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Have all the pre-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reqs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Final opportunity to take the course (e.g., 4B students)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| form submission time </a:t>
            </a:r>
            <a:r>
              <a:rPr lang="mr-IN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–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8pm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1/4/2018 |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Continue to attend class until final decision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220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Registration begins at 8pm Thursday January 4</a:t>
            </a:r>
            <a:r>
              <a:rPr lang="en-US" sz="2000" b="0" kern="0" baseline="30000" dirty="0" smtClean="0">
                <a:solidFill>
                  <a:srgbClr val="0070C0"/>
                </a:solidFill>
                <a:latin typeface="Gill Sans"/>
                <a:cs typeface="Gill Sans"/>
              </a:rPr>
              <a:t>th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3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601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FFFF00"/>
                </a:solidFill>
                <a:latin typeface="Gill Sans"/>
                <a:cs typeface="Gill Sans"/>
              </a:rPr>
              <a:t>Yoda</a:t>
            </a:r>
            <a:r>
              <a:rPr lang="en-US" sz="2400" b="0" kern="0" dirty="0">
                <a:solidFill>
                  <a:srgbClr val="FFFF00"/>
                </a:solidFill>
                <a:latin typeface="Gill Sans"/>
                <a:cs typeface="Gill Sans"/>
              </a:rPr>
              <a:t>:</a:t>
            </a:r>
            <a:r>
              <a:rPr lang="en-US" sz="2400" b="0" kern="0" dirty="0">
                <a:latin typeface="Gill Sans"/>
                <a:cs typeface="Gill Sans"/>
              </a:rPr>
              <a:t> You will be. You... will... be. </a:t>
            </a:r>
          </a:p>
        </p:txBody>
      </p:sp>
      <p:pic>
        <p:nvPicPr>
          <p:cNvPr id="2" name="Picture 1" descr="maxresdefaul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3820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63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FF00"/>
                </a:solidFill>
                <a:latin typeface="Gill Sans"/>
                <a:cs typeface="Gill Sans"/>
              </a:rPr>
              <a:t>Luke:</a:t>
            </a:r>
            <a:r>
              <a:rPr lang="en-US" sz="2400" b="0" kern="0" dirty="0">
                <a:latin typeface="Gill Sans"/>
                <a:cs typeface="Gill Sans"/>
              </a:rPr>
              <a:t> I </a:t>
            </a:r>
            <a:r>
              <a:rPr lang="en-US" sz="2400" b="0" kern="0" dirty="0" smtClean="0">
                <a:latin typeface="Gill Sans"/>
                <a:cs typeface="Gill Sans"/>
              </a:rPr>
              <a:t>won’t </a:t>
            </a:r>
            <a:r>
              <a:rPr lang="en-US" sz="2400" b="0" kern="0" dirty="0">
                <a:latin typeface="Gill Sans"/>
                <a:cs typeface="Gill Sans"/>
              </a:rPr>
              <a:t>fail you. </a:t>
            </a:r>
            <a:r>
              <a:rPr lang="en-US" sz="2400" b="0" kern="0" dirty="0" smtClean="0">
                <a:latin typeface="Gill Sans"/>
                <a:cs typeface="Gill Sans"/>
              </a:rPr>
              <a:t>I’m </a:t>
            </a:r>
            <a:r>
              <a:rPr lang="en-US" sz="2400" b="0" kern="0" dirty="0">
                <a:latin typeface="Gill Sans"/>
                <a:cs typeface="Gill Sans"/>
              </a:rPr>
              <a:t>not afraid</a:t>
            </a:r>
            <a:r>
              <a:rPr lang="en-US" sz="2400" b="0" kern="0" dirty="0" smtClean="0">
                <a:latin typeface="Gill Sans"/>
                <a:cs typeface="Gill Sans"/>
              </a:rPr>
              <a:t>.</a:t>
            </a:r>
            <a:endParaRPr lang="en-US" sz="24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41696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181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Be prepared</a:t>
            </a:r>
            <a:r>
              <a:rPr lang="mr-IN" sz="3600" b="0" kern="0" dirty="0" smtClean="0">
                <a:latin typeface="Gill Sans"/>
                <a:cs typeface="Gill Sans"/>
              </a:rPr>
              <a:t>…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9930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“Hadoop Zen”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0140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get frustrated (take a deep breath)…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09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Those W$*#T@F! moments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Parts of the ecosystem are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still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immature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837729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We’ve come a long way since 2007, but still far to go…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Bugs, undocumented “features”, inexplicable behavior,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Different versions = major pain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0046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 patient…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400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will inevitably encounter “situations” along the 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7666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 flexible…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162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will have to be creative in workarounds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5286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 constructive…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924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Tell me how I can make everyone’s experience better</a:t>
            </a:r>
          </a:p>
        </p:txBody>
      </p:sp>
    </p:spTree>
    <p:extLst>
      <p:ext uri="{BB962C8B-B14F-4D97-AF65-F5344CB8AC3E}">
        <p14:creationId xmlns:p14="http://schemas.microsoft.com/office/powerpoint/2010/main" val="21048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895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“Hadoop Zen”</a:t>
            </a:r>
          </a:p>
        </p:txBody>
      </p:sp>
    </p:spTree>
    <p:extLst>
      <p:ext uri="{BB962C8B-B14F-4D97-AF65-F5344CB8AC3E}">
        <p14:creationId xmlns:p14="http://schemas.microsoft.com/office/powerpoint/2010/main" val="174150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028700" y="4343400"/>
            <a:ext cx="7086600" cy="17526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74320" tIns="91440" rIns="274320" bIns="91440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To Do: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1. Bookmark course homepage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2. Get on Piazza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3. Register for GitHub educational account (CS 451)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800px-Hard_disk_platters_and_he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9430" y="0"/>
            <a:ext cx="10293430" cy="6858000"/>
          </a:xfrm>
          <a:prstGeom prst="rect">
            <a:avLst/>
          </a:prstGeom>
        </p:spPr>
      </p:pic>
      <p:sp>
        <p:nvSpPr>
          <p:cNvPr id="3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(Hard disk drive)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81600" y="5715000"/>
            <a:ext cx="3505200" cy="685800"/>
          </a:xfrm>
          <a:prstGeom prst="rect">
            <a:avLst/>
          </a:prstGeom>
        </p:spPr>
        <p:txBody>
          <a:bodyPr/>
          <a:lstStyle/>
          <a:p>
            <a:pPr lvl="0" algn="r">
              <a:defRPr/>
            </a:pPr>
            <a:r>
              <a:rPr lang="en-US" sz="3600" b="0" kern="0" smtClean="0">
                <a:latin typeface="Gill Sans"/>
                <a:cs typeface="Gill Sans"/>
              </a:rPr>
              <a:t>Big Data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34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4"/>
          <p:cNvGrpSpPr/>
          <p:nvPr/>
        </p:nvGrpSpPr>
        <p:grpSpPr>
          <a:xfrm>
            <a:off x="381000" y="1981200"/>
            <a:ext cx="4267200" cy="792956"/>
            <a:chOff x="381000" y="1673662"/>
            <a:chExt cx="4267200" cy="792956"/>
          </a:xfrm>
        </p:grpSpPr>
        <p:pic>
          <p:nvPicPr>
            <p:cNvPr id="4" name="Picture 3" descr="ebay-log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673662"/>
              <a:ext cx="1905000" cy="792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209800" y="1749862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Hadoop: 10K nodes, 150K cores, 150 PB (4/2014)</a:t>
              </a: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152400" y="76200"/>
            <a:ext cx="6019800" cy="1077218"/>
            <a:chOff x="228600" y="300335"/>
            <a:chExt cx="6019800" cy="1077218"/>
          </a:xfrm>
        </p:grpSpPr>
        <p:pic>
          <p:nvPicPr>
            <p:cNvPr id="8" name="Picture 7" descr="google-logo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" y="300335"/>
              <a:ext cx="2198182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2438400" y="300335"/>
              <a:ext cx="38100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Processes 20 PB a day (2008)</a:t>
              </a:r>
            </a:p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Crawls 20B web pages a day (2012)</a:t>
              </a:r>
            </a:p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Search index is 100+ PB (5/2014)</a:t>
              </a:r>
            </a:p>
            <a:p>
              <a:r>
                <a:rPr lang="en-US" b="0" dirty="0" err="1" smtClean="0">
                  <a:solidFill>
                    <a:srgbClr val="FF6600"/>
                  </a:solidFill>
                  <a:latin typeface="Gill Sans"/>
                  <a:cs typeface="Gill Sans"/>
                </a:rPr>
                <a:t>Bigtable</a:t>
              </a:r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 serves 2+ EB, 600M QPS (5/2014)</a:t>
              </a: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228600" y="2819400"/>
            <a:ext cx="4572000" cy="838200"/>
            <a:chOff x="533400" y="3200400"/>
            <a:chExt cx="4572000" cy="838200"/>
          </a:xfrm>
        </p:grpSpPr>
        <p:pic>
          <p:nvPicPr>
            <p:cNvPr id="10" name="Picture 9" descr="facebook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627" y="3200400"/>
              <a:ext cx="2227773" cy="838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33400" y="32766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300 PB data in Hive + </a:t>
              </a:r>
              <a:b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2060"/>
                  </a:solidFill>
                  <a:latin typeface="Gill Sans"/>
                  <a:cs typeface="Gill Sans"/>
                </a:rPr>
                <a:t>6</a:t>
              </a:r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00 TB/day (4/2014)</a:t>
              </a:r>
            </a:p>
          </p:txBody>
        </p:sp>
      </p:grpSp>
      <p:grpSp>
        <p:nvGrpSpPr>
          <p:cNvPr id="14" name="Group 25"/>
          <p:cNvGrpSpPr/>
          <p:nvPr/>
        </p:nvGrpSpPr>
        <p:grpSpPr>
          <a:xfrm>
            <a:off x="6324600" y="406400"/>
            <a:ext cx="2590800" cy="889000"/>
            <a:chOff x="4724400" y="1219200"/>
            <a:chExt cx="2590800" cy="889000"/>
          </a:xfrm>
        </p:grpSpPr>
        <p:pic>
          <p:nvPicPr>
            <p:cNvPr id="12" name="Picture 11" descr="Ia_logo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4400" y="1219200"/>
              <a:ext cx="1066800" cy="8890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791200" y="1422400"/>
              <a:ext cx="1524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400B pages, 10+ PB (2/2014)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5376083" y="2743200"/>
            <a:ext cx="3539317" cy="1524000"/>
            <a:chOff x="5358560" y="2286000"/>
            <a:chExt cx="3539317" cy="1524000"/>
          </a:xfrm>
        </p:grpSpPr>
        <p:pic>
          <p:nvPicPr>
            <p:cNvPr id="18" name="Picture 17" descr="200px-CERN_logo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0669" y="2286000"/>
              <a:ext cx="1547208" cy="1524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358560" y="2492514"/>
              <a:ext cx="191590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LHC: ~15 PB a year</a:t>
              </a:r>
              <a:b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</a:b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5335270" y="3505200"/>
            <a:ext cx="3407950" cy="1371600"/>
            <a:chOff x="5557417" y="3748444"/>
            <a:chExt cx="3407950" cy="1371600"/>
          </a:xfrm>
        </p:grpSpPr>
        <p:pic>
          <p:nvPicPr>
            <p:cNvPr id="13" name="Picture 12" descr="670px-Telescope_Render_4_Aug_no_back_copy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7417" y="3748444"/>
              <a:ext cx="1446530" cy="12954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7087229" y="4535268"/>
              <a:ext cx="1878138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LSST: 6-10 PB a year </a:t>
              </a:r>
              <a:b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(~2020)</a:t>
              </a:r>
              <a:endParaRPr lang="en-US" b="0" dirty="0">
                <a:solidFill>
                  <a:schemeClr val="tx2">
                    <a:lumMod val="50000"/>
                  </a:schemeClr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22" name="Picture 5" descr="bill_gates_0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4648200"/>
            <a:ext cx="31400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ounded Rectangular Callout 4"/>
          <p:cNvSpPr>
            <a:spLocks noChangeArrowheads="1"/>
          </p:cNvSpPr>
          <p:nvPr/>
        </p:nvSpPr>
        <p:spPr bwMode="auto">
          <a:xfrm>
            <a:off x="2590800" y="4419600"/>
            <a:ext cx="2362200" cy="99060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640K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ought to be enough for anybody.</a:t>
            </a:r>
          </a:p>
        </p:txBody>
      </p:sp>
      <p:grpSp>
        <p:nvGrpSpPr>
          <p:cNvPr id="17" name="Group 29"/>
          <p:cNvGrpSpPr/>
          <p:nvPr/>
        </p:nvGrpSpPr>
        <p:grpSpPr>
          <a:xfrm>
            <a:off x="5715000" y="1600200"/>
            <a:ext cx="3276600" cy="932022"/>
            <a:chOff x="5562600" y="439578"/>
            <a:chExt cx="3276600" cy="932022"/>
          </a:xfrm>
        </p:grpSpPr>
        <p:pic>
          <p:nvPicPr>
            <p:cNvPr id="25" name="Picture 24" descr="jpmc_logo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2600" y="439578"/>
              <a:ext cx="3200400" cy="34046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6482966" y="786824"/>
              <a:ext cx="2356234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150 PB on 50k+ servers </a:t>
              </a:r>
              <a:b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running 15k apps (6/2011)</a:t>
              </a: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24" name="Group 28"/>
          <p:cNvGrpSpPr/>
          <p:nvPr/>
        </p:nvGrpSpPr>
        <p:grpSpPr>
          <a:xfrm>
            <a:off x="381000" y="3568700"/>
            <a:ext cx="4648200" cy="850900"/>
            <a:chOff x="381000" y="3429000"/>
            <a:chExt cx="4648200" cy="850900"/>
          </a:xfrm>
        </p:grpSpPr>
        <p:pic>
          <p:nvPicPr>
            <p:cNvPr id="27" name="Picture 26" descr="aws-logo-1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1000" y="3429000"/>
              <a:ext cx="2092377" cy="8509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2438400" y="3542724"/>
              <a:ext cx="25908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S3: 2T objects, 1.1M request/second (4/2013)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46510" y="5057775"/>
            <a:ext cx="3367290" cy="885825"/>
            <a:chOff x="5446510" y="5105400"/>
            <a:chExt cx="3367290" cy="885825"/>
          </a:xfrm>
        </p:grpSpPr>
        <p:pic>
          <p:nvPicPr>
            <p:cNvPr id="29" name="Picture 28" descr="320px-SKA_overview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5105400"/>
              <a:ext cx="1574800" cy="885825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5446510" y="5282624"/>
              <a:ext cx="1623562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SKA: 0.3 – 1.5 EB </a:t>
              </a:r>
              <a:b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per year (~2020)</a:t>
              </a:r>
              <a:endParaRPr lang="en-US" b="0" dirty="0">
                <a:solidFill>
                  <a:schemeClr val="accent6">
                    <a:lumMod val="25000"/>
                  </a:schemeClr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28600" y="1295400"/>
            <a:ext cx="5181600" cy="584776"/>
            <a:chOff x="228600" y="1295400"/>
            <a:chExt cx="5181600" cy="584776"/>
          </a:xfrm>
        </p:grpSpPr>
        <p:pic>
          <p:nvPicPr>
            <p:cNvPr id="32" name="Picture 31" descr="yahoo_logo_2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295400"/>
              <a:ext cx="2667000" cy="506730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2971800" y="12954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660066"/>
                  </a:solidFill>
                  <a:latin typeface="Gill Sans"/>
                  <a:cs typeface="Gill Sans"/>
                </a:rPr>
                <a:t>19 Hadoop clusters: 600 PB, 40k servers (9/2015)</a:t>
              </a:r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5181600" y="6129835"/>
            <a:ext cx="38862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solidFill>
                  <a:srgbClr val="000000"/>
                </a:solidFill>
                <a:latin typeface="Gill Sans"/>
                <a:cs typeface="Gill Sans"/>
              </a:rPr>
              <a:t>How much data?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6502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unt_Everest_as_seen_from_Drukai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-33957"/>
            <a:ext cx="12115800" cy="691061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3048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Why big data?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3048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00600" y="7620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Business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00600" y="1219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376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562600"/>
            <a:ext cx="43434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Emergence of the 4</a:t>
            </a:r>
            <a:r>
              <a:rPr lang="en-US" sz="2400" b="0" kern="0" baseline="30000" dirty="0" smtClean="0">
                <a:solidFill>
                  <a:srgbClr val="FFFFFF"/>
                </a:solidFill>
                <a:latin typeface="Gill Sans"/>
                <a:cs typeface="Gill Sans"/>
              </a:rPr>
              <a:t>th</a:t>
            </a:r>
            <a:r>
              <a:rPr lang="en-US" sz="24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/>
              <a:t>Maximilien</a:t>
            </a:r>
            <a:r>
              <a:rPr lang="en-US" sz="1000" b="0" dirty="0" smtClean="0"/>
              <a:t> Brice, © CERN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48768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2691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49405</TotalTime>
  <Words>2730</Words>
  <Application>Microsoft Macintosh PowerPoint</Application>
  <PresentationFormat>On-screen Show (4:3)</PresentationFormat>
  <Paragraphs>655</Paragraphs>
  <Slides>59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8" baseType="lpstr">
      <vt:lpstr>Andale Mono</vt:lpstr>
      <vt:lpstr>Arial Black</vt:lpstr>
      <vt:lpstr>Calibri</vt:lpstr>
      <vt:lpstr>Gill Sans</vt:lpstr>
      <vt:lpstr>Helvetica Neue</vt:lpstr>
      <vt:lpstr>Wingdings</vt:lpstr>
      <vt:lpstr>Zapf Dingbats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9077</cp:revision>
  <dcterms:created xsi:type="dcterms:W3CDTF">2012-08-31T06:36:49Z</dcterms:created>
  <dcterms:modified xsi:type="dcterms:W3CDTF">2018-01-03T23:58:44Z</dcterms:modified>
  <cp:category/>
</cp:coreProperties>
</file>